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66"/>
    <a:srgbClr val="D60093"/>
    <a:srgbClr val="CC0000"/>
    <a:srgbClr val="FF6600"/>
    <a:srgbClr val="00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B1B3E4-50A7-4F0C-BF09-37187962D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3DE011B-F4FF-48BB-B5CA-E249E9430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49AEF5-1976-471A-9309-91263F86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764883-48DD-4670-BA36-9182C02E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2FAFB6-34DE-470B-AC39-E6D9E31D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825227-6579-4D23-AFCD-C5B8B5F7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5F72F4-5295-44DA-AF44-625AD192A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D6963C-210A-43F7-AFF8-2CEF12E87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AB054D-733E-4727-BD30-C0154005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DF2E2A-F39A-4A45-A32A-660B1984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4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7C8C499-224A-4B37-8443-6BF198320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F9302F3-3812-4291-BA45-F2749714E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D947EF-F764-4058-9AFE-DF4033895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3452C7-F605-4889-9C9B-7BAC8A24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0FED6E-F50C-41DB-B145-267F82969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6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B8E0BC-7487-4ACF-B782-EA6CC2B3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454FAF-8127-461A-A8BE-995AC2D7D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426D67-2983-4336-98D0-65AFC237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3CE75F-00EF-4442-8F01-F74051DF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2EA1A5-1020-4034-B56D-32F623F3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7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790D92-F952-46F9-B146-E95F20B08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6E03EF-51EC-483A-89D7-CB7D844A9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7588B7-0E11-431F-B041-F8D41F18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8174E-12ED-471B-A854-F58CCBAE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261AE5-316A-4282-8F9C-8623EDE5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4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C1916C-5917-4072-9ABF-9A1171E5B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7C3A8B-C92A-4F5A-A03F-31EC54605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72F3AA-1EC3-46F2-97F6-495F57404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C00BC0-208C-4BA0-A66F-3F5755784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B7DE02-7FDE-4122-AEF3-A42AC16EB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017D88-65FA-48A6-BAF4-5890D9BC7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8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F6D08F-073A-4042-9AD6-64281119D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5158F8-764B-471D-9918-A1A353188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186BEF-03D3-455D-A0D1-6A5090775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7CEADCF-BAC4-4A06-B713-3A706F05D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47150CE-38BC-44B2-85A7-1B7A72B4B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B354D8A-5156-4774-A4BF-FE38CFDC7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455D535-D408-40E4-8FDB-A1D7C283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54E80F1-F715-4197-A9FE-B0B160FCE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4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947E0-7A6A-4CB1-B745-BE8A5CBD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9B6862B-FE65-4393-BC91-A1E7A7BB5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ACAC8E1-4AF6-4E61-A8AC-5AC0833F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9CF1A9C-513B-4137-9670-501F15713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8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3FA5ECB-5EDE-49EF-90F9-C2E758768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E73E832-6029-489D-9EA2-CA7697745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801C26C-E5C0-46BA-85D5-09B25496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7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23AE36-2B01-4D15-BA9D-09074F8E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A9262D-5A9A-431A-8C61-57BF61DB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91502A3-98B6-4521-A8E9-49051CFF4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DA732F-2026-4D11-AEC1-EE3F4720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EC5698-3094-43DC-89F2-A5A0EF6CD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774016-3FC4-4301-97E7-2003CB367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13DF5F-3CEA-4FB5-B0B6-433FB89E1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E6F24C7-E205-4269-9EA5-A289AF259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3ED867-CE2B-4326-8BBC-CFBCCF841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618B1D-6076-4BA9-9059-DDC0F29E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C7B803-A26F-479C-A8C2-B4108BE8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DA3EE4-6FAB-4B4E-AA0F-BBA7FFAED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1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B469532-A548-405B-BD8B-4EEC797A2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4506A9-0360-4FEE-BF71-7FF6F51D0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AE732D-8A19-433D-A054-BF8D9AF5A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66523-6047-401A-9837-E8061240CD7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727321-5D08-446C-AE5C-85308FC70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0689F8-8A5F-42C8-B7C5-89202EF87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C6E6C-FF5E-49C2-8A55-98793428B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6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63DDFC-BCEB-41A8-B26C-B9FDB81D5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4760" y="2406589"/>
            <a:ext cx="7116418" cy="1798224"/>
          </a:xfrm>
          <a:solidFill>
            <a:schemeClr val="bg1">
              <a:lumMod val="85000"/>
            </a:schemeClr>
          </a:solidFill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Kinetic Theory </a:t>
            </a:r>
            <a:r>
              <a:rPr lang="en-US" sz="5400" b="1" dirty="0">
                <a:solidFill>
                  <a:srgbClr val="FF0000"/>
                </a:solidFill>
              </a:rPr>
              <a:t>(Part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28F902D-6A20-4649-BC62-4C07F05A9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910" y="4516438"/>
            <a:ext cx="9144000" cy="165576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Rozina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Chaudhary</a:t>
            </a:r>
          </a:p>
          <a:p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Lahore College For Women University, Lahore.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636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BB53335-3C8A-4ED7-A83A-3444BB6A6D4F}"/>
              </a:ext>
            </a:extLst>
          </p:cNvPr>
          <p:cNvSpPr txBox="1"/>
          <p:nvPr/>
        </p:nvSpPr>
        <p:spPr>
          <a:xfrm>
            <a:off x="709713" y="1173419"/>
            <a:ext cx="7960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vector form Eq. (8a) from part (1) can be written 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9D4C0C5-75C4-449E-AC9E-CC5212166587}"/>
              </a:ext>
            </a:extLst>
          </p:cNvPr>
          <p:cNvSpPr txBox="1"/>
          <p:nvPr/>
        </p:nvSpPr>
        <p:spPr>
          <a:xfrm>
            <a:off x="490330" y="224911"/>
            <a:ext cx="7132145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 form of Vlasov Equation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7C056C-1D8C-4636-AA66-39EFFBCA309A}"/>
              </a:ext>
            </a:extLst>
          </p:cNvPr>
          <p:cNvSpPr txBox="1"/>
          <p:nvPr/>
        </p:nvSpPr>
        <p:spPr>
          <a:xfrm>
            <a:off x="4175629" y="2008883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A10C5-0EA1-4464-89FF-54F28ACA7A73}"/>
              </a:ext>
            </a:extLst>
          </p:cNvPr>
          <p:cNvSpPr txBox="1"/>
          <p:nvPr/>
        </p:nvSpPr>
        <p:spPr>
          <a:xfrm>
            <a:off x="503008" y="2750157"/>
            <a:ext cx="11105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l-GR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species like electron, ion.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multiplying and dividing the 3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 on the L.H.S of above equation by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obtain,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F15CBC5C-811B-4609-A02F-5FD290659D40}"/>
                  </a:ext>
                </a:extLst>
              </p:cNvPr>
              <p:cNvSpPr txBox="1"/>
              <p:nvPr/>
            </p:nvSpPr>
            <p:spPr>
              <a:xfrm>
                <a:off x="4102474" y="3743389"/>
                <a:ext cx="3894912" cy="725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80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(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𝒖</m:t>
                    </m:r>
                  </m:oMath>
                </a14:m>
                <a:r>
                  <a:rPr lang="en-US" sz="2800" b="1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𝛁</m:t>
                    </m:r>
                  </m:oMath>
                </a14:m>
                <a:r>
                  <a:rPr lang="en-US" sz="2800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pt-BR" sz="2800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5CBC5C-811B-4609-A02F-5FD290659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474" y="3743389"/>
                <a:ext cx="3894912" cy="725904"/>
              </a:xfrm>
              <a:prstGeom prst="rect">
                <a:avLst/>
              </a:prstGeom>
              <a:blipFill>
                <a:blip r:embed="rId2"/>
                <a:stretch>
                  <a:fillRect r="-2660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0F162E3-8BB1-4B92-AF85-865396C161DF}"/>
              </a:ext>
            </a:extLst>
          </p:cNvPr>
          <p:cNvSpPr txBox="1"/>
          <p:nvPr/>
        </p:nvSpPr>
        <p:spPr>
          <a:xfrm>
            <a:off x="458126" y="4756710"/>
            <a:ext cx="11466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For electrostatic waves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= qE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by substituting this in above we have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FBD437-C30D-42CB-B878-1EA6CF90757B}"/>
              </a:ext>
            </a:extLst>
          </p:cNvPr>
          <p:cNvSpPr txBox="1"/>
          <p:nvPr/>
        </p:nvSpPr>
        <p:spPr>
          <a:xfrm>
            <a:off x="3836054" y="1879349"/>
            <a:ext cx="266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B381DDDD-FE31-460E-B6BE-E17713CAF5CB}"/>
                  </a:ext>
                </a:extLst>
              </p:cNvPr>
              <p:cNvSpPr/>
              <p:nvPr/>
            </p:nvSpPr>
            <p:spPr>
              <a:xfrm>
                <a:off x="3969264" y="1879349"/>
                <a:ext cx="3824380" cy="725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800">
                        <a:solidFill>
                          <a:srgbClr val="D60093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(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D6009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𝒖</m:t>
                    </m:r>
                  </m:oMath>
                </a14:m>
                <a:r>
                  <a:rPr lang="en-US" sz="2800" b="1" dirty="0">
                    <a:solidFill>
                      <a:srgbClr val="D6009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D60093"/>
                        </a:solidFill>
                        <a:effectLst/>
                        <a:latin typeface="Cambria Math" panose="02040503050406030204" pitchFamily="18" charset="0"/>
                      </a:rPr>
                      <m:t>𝛁</m:t>
                    </m:r>
                  </m:oMath>
                </a14:m>
                <a:r>
                  <a:rPr lang="en-US" sz="2800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pt-BR" sz="2800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D60093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f>
                      <m:fPr>
                        <m:ctrlP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D6009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381DDDD-FE31-460E-B6BE-E17713CAF5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264" y="1879349"/>
                <a:ext cx="3824380" cy="725904"/>
              </a:xfrm>
              <a:prstGeom prst="rect">
                <a:avLst/>
              </a:prstGeom>
              <a:blipFill>
                <a:blip r:embed="rId3"/>
                <a:stretch>
                  <a:fillRect r="-2711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10649F72-79DA-4240-A0B9-26723927CBC6}"/>
                  </a:ext>
                </a:extLst>
              </p:cNvPr>
              <p:cNvSpPr/>
              <p:nvPr/>
            </p:nvSpPr>
            <p:spPr>
              <a:xfrm>
                <a:off x="3969264" y="5520552"/>
                <a:ext cx="5837047" cy="725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80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(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𝒖</m:t>
                    </m:r>
                  </m:oMath>
                </a14:m>
                <a:r>
                  <a:rPr lang="en-US" sz="2800" b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𝛁</m:t>
                    </m:r>
                  </m:oMath>
                </a14:m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pt-BR" sz="28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𝑞𝐸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 … … … (9)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0649F72-79DA-4240-A0B9-26723927CB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264" y="5520552"/>
                <a:ext cx="5837047" cy="725904"/>
              </a:xfrm>
              <a:prstGeom prst="rect">
                <a:avLst/>
              </a:prstGeom>
              <a:blipFill>
                <a:blip r:embed="rId4"/>
                <a:stretch>
                  <a:fillRect r="-1357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40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17CE3951-4087-497E-B533-5D2345A64ADD}"/>
                  </a:ext>
                </a:extLst>
              </p:cNvPr>
              <p:cNvSpPr/>
              <p:nvPr/>
            </p:nvSpPr>
            <p:spPr>
              <a:xfrm>
                <a:off x="3755657" y="1294216"/>
                <a:ext cx="22234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  <m:r>
                      <a:rPr lang="el-GR" sz="2800" i="1">
                        <a:solidFill>
                          <a:srgbClr val="FF33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FF330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US" sz="28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pt-BR" sz="2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pt-BR" sz="2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US" sz="28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7CE3951-4087-497E-B533-5D2345A64A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657" y="1294216"/>
                <a:ext cx="2223429" cy="523220"/>
              </a:xfrm>
              <a:prstGeom prst="rect">
                <a:avLst/>
              </a:prstGeom>
              <a:blipFill>
                <a:blip r:embed="rId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A713F0C-6534-4315-8885-E4AC462B9CAB}"/>
              </a:ext>
            </a:extLst>
          </p:cNvPr>
          <p:cNvSpPr txBox="1"/>
          <p:nvPr/>
        </p:nvSpPr>
        <p:spPr>
          <a:xfrm>
            <a:off x="967409" y="692547"/>
            <a:ext cx="2263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consider,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37AB462-5E9F-4A65-9A06-7835483206F8}"/>
              </a:ext>
            </a:extLst>
          </p:cNvPr>
          <p:cNvSpPr txBox="1"/>
          <p:nvPr/>
        </p:nvSpPr>
        <p:spPr>
          <a:xfrm>
            <a:off x="967409" y="2151490"/>
            <a:ext cx="5384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linearization Eq. (9) becomes,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504F7477-CF4C-410E-B2F9-CB36040BA29A}"/>
                  </a:ext>
                </a:extLst>
              </p:cNvPr>
              <p:cNvSpPr/>
              <p:nvPr/>
            </p:nvSpPr>
            <p:spPr>
              <a:xfrm>
                <a:off x="3755657" y="3066112"/>
                <a:ext cx="3719544" cy="725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a:rPr lang="en-US" sz="28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80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FF6600"/>
                    </a:solidFill>
                  </a:rPr>
                  <a:t>+ u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a:rPr lang="en-US" sz="2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66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𝑞𝐸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a:rPr lang="en-US" sz="28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6600"/>
                    </a:solidFill>
                  </a:rPr>
                  <a:t> = 0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04F7477-CF4C-410E-B2F9-CB36040BA2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657" y="3066112"/>
                <a:ext cx="3719544" cy="725904"/>
              </a:xfrm>
              <a:prstGeom prst="rect">
                <a:avLst/>
              </a:prstGeom>
              <a:blipFill>
                <a:blip r:embed="rId3"/>
                <a:stretch>
                  <a:fillRect r="-2459" b="-10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264C3184-0E07-4C22-9E10-2A1CF4CDA53E}"/>
                  </a:ext>
                </a:extLst>
              </p:cNvPr>
              <p:cNvSpPr/>
              <p:nvPr/>
            </p:nvSpPr>
            <p:spPr>
              <a:xfrm>
                <a:off x="3759087" y="5085881"/>
                <a:ext cx="4096827" cy="725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a:rPr lang="en-US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800">
                        <a:solidFill>
                          <a:srgbClr val="CC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CC0000"/>
                    </a:solidFill>
                  </a:rPr>
                  <a:t>+ u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a:rPr lang="en-US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CC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C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CC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sSub>
                          <m:sSubPr>
                            <m:ctrlPr>
                              <a:rPr lang="pt-BR" sz="2800" i="1" smtClean="0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  <m:r>
                              <a:rPr lang="en-US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CC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a:rPr lang="en-US" sz="2800" i="1">
                                <a:solidFill>
                                  <a:srgbClr val="CC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CC0000"/>
                    </a:solidFill>
                  </a:rPr>
                  <a:t> = 0</a:t>
                </a:r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64C3184-0E07-4C22-9E10-2A1CF4CDA5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087" y="5085881"/>
                <a:ext cx="4096827" cy="725904"/>
              </a:xfrm>
              <a:prstGeom prst="rect">
                <a:avLst/>
              </a:prstGeom>
              <a:blipFill>
                <a:blip r:embed="rId4"/>
                <a:stretch>
                  <a:fillRect r="-1786" b="-10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DC5F5B13-7C4F-4498-8433-1A08E8796BCB}"/>
                  </a:ext>
                </a:extLst>
              </p:cNvPr>
              <p:cNvSpPr txBox="1"/>
              <p:nvPr/>
            </p:nvSpPr>
            <p:spPr>
              <a:xfrm>
                <a:off x="1037028" y="4257441"/>
                <a:ext cx="65149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substituting </a:t>
                </a:r>
                <a:r>
                  <a:rPr lang="en-US" sz="28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-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above we obtain,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C5F5B13-7C4F-4498-8433-1A08E8796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028" y="4257441"/>
                <a:ext cx="6514925" cy="523220"/>
              </a:xfrm>
              <a:prstGeom prst="rect">
                <a:avLst/>
              </a:prstGeom>
              <a:blipFill>
                <a:blip r:embed="rId5"/>
                <a:stretch>
                  <a:fillRect l="-1871" t="-11628" r="-74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2A14D5-2C56-4188-B33A-496FA4577F66}"/>
              </a:ext>
            </a:extLst>
          </p:cNvPr>
          <p:cNvSpPr/>
          <p:nvPr/>
        </p:nvSpPr>
        <p:spPr>
          <a:xfrm>
            <a:off x="3489237" y="5448769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2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0A9DADE5-49AE-45EB-99FA-0D085E0E0B38}"/>
                  </a:ext>
                </a:extLst>
              </p:cNvPr>
              <p:cNvSpPr/>
              <p:nvPr/>
            </p:nvSpPr>
            <p:spPr>
              <a:xfrm>
                <a:off x="3576934" y="2581963"/>
                <a:ext cx="4409605" cy="725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800" b="0" i="1" smtClean="0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𝑘𝑢</m:t>
                        </m:r>
                        <m:r>
                          <a:rPr lang="en-US" sz="2800" b="0" i="1" smtClean="0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</m:t>
                        </m:r>
                        <m:r>
                          <a:rPr lang="pt-BR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D60093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  <m:r>
                              <a:rPr lang="en-US" sz="2800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∅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D60093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a:rPr lang="en-US" sz="2800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D6009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A9DADE5-49AE-45EB-99FA-0D085E0E0B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934" y="2581963"/>
                <a:ext cx="4409605" cy="725904"/>
              </a:xfrm>
              <a:prstGeom prst="rect">
                <a:avLst/>
              </a:prstGeom>
              <a:blipFill>
                <a:blip r:embed="rId2"/>
                <a:stretch>
                  <a:fillRect b="-10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6E5BBF6B-5FB8-47A5-A891-A35D9742683B}"/>
                  </a:ext>
                </a:extLst>
              </p:cNvPr>
              <p:cNvSpPr txBox="1"/>
              <p:nvPr/>
            </p:nvSpPr>
            <p:spPr>
              <a:xfrm>
                <a:off x="583096" y="1945822"/>
                <a:ext cx="92193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taking common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from L.H.S of above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equation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we obtain,</a:t>
                </a:r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E5BBF6B-5FB8-47A5-A891-A35D97426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96" y="1945822"/>
                <a:ext cx="9219383" cy="523220"/>
              </a:xfrm>
              <a:prstGeom prst="rect">
                <a:avLst/>
              </a:prstGeom>
              <a:blipFill>
                <a:blip r:embed="rId3"/>
                <a:stretch>
                  <a:fillRect l="-1389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19FA02-D400-4BB4-8EB5-0BB5776A9F1E}"/>
              </a:ext>
            </a:extLst>
          </p:cNvPr>
          <p:cNvSpPr txBox="1"/>
          <p:nvPr/>
        </p:nvSpPr>
        <p:spPr>
          <a:xfrm>
            <a:off x="702365" y="3429000"/>
            <a:ext cx="5921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arranging above equation we obtain,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C5125514-CDB6-4E38-B251-EFCAB00A689A}"/>
                  </a:ext>
                </a:extLst>
              </p:cNvPr>
              <p:cNvSpPr/>
              <p:nvPr/>
            </p:nvSpPr>
            <p:spPr>
              <a:xfrm>
                <a:off x="3777953" y="4132734"/>
                <a:ext cx="5042471" cy="779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effectLst>
                <a:softEdge rad="63500"/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∅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𝑘𝑢</m:t>
                        </m:r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 </a:t>
                </a:r>
                <a:r>
                  <a:rPr lang="en-US" sz="2800" dirty="0">
                    <a:solidFill>
                      <a:srgbClr val="C00000"/>
                    </a:solidFill>
                  </a:rPr>
                  <a:t> … … … </a:t>
                </a:r>
                <a:r>
                  <a:rPr lang="en-US" sz="28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(10)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5125514-CDB6-4E38-B251-EFCAB00A68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953" y="4132734"/>
                <a:ext cx="5042471" cy="779444"/>
              </a:xfrm>
              <a:prstGeom prst="rect">
                <a:avLst/>
              </a:prstGeom>
              <a:blipFill>
                <a:blip r:embed="rId4"/>
                <a:stretch>
                  <a:fillRect r="-1932" b="-2326"/>
                </a:stretch>
              </a:blipFill>
              <a:effectLst>
                <a:softEdge rad="635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356F622-6381-4C1A-840C-5DBFCDB252F7}"/>
              </a:ext>
            </a:extLst>
          </p:cNvPr>
          <p:cNvSpPr txBox="1"/>
          <p:nvPr/>
        </p:nvSpPr>
        <p:spPr>
          <a:xfrm>
            <a:off x="702365" y="5165362"/>
            <a:ext cx="100094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Eq. (10) represents the perturbed distribution function in the case of </a:t>
            </a:r>
          </a:p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Electrostatic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F873F158-8E6F-4A82-A7A2-D9FC9239E56D}"/>
                  </a:ext>
                </a:extLst>
              </p:cNvPr>
              <p:cNvSpPr/>
              <p:nvPr/>
            </p:nvSpPr>
            <p:spPr>
              <a:xfrm>
                <a:off x="3576934" y="1041587"/>
                <a:ext cx="4586768" cy="725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pt-B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7030A0"/>
                    </a:solidFill>
                  </a:rPr>
                  <a:t>+ u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𝑖𝑘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  <m:r>
                              <a:rPr lang="en-US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∅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a:rPr lang="en-US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873F158-8E6F-4A82-A7A2-D9FC9239E5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934" y="1041587"/>
                <a:ext cx="4586768" cy="725904"/>
              </a:xfrm>
              <a:prstGeom prst="rect">
                <a:avLst/>
              </a:prstGeom>
              <a:blipFill>
                <a:blip r:embed="rId5"/>
                <a:stretch>
                  <a:fillRect b="-10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223C5AF-2E9D-4ABB-8180-C087E7AAB315}"/>
              </a:ext>
            </a:extLst>
          </p:cNvPr>
          <p:cNvSpPr/>
          <p:nvPr/>
        </p:nvSpPr>
        <p:spPr>
          <a:xfrm>
            <a:off x="583096" y="439792"/>
            <a:ext cx="7486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applying plane wave solution we have,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7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97B15CE-1B43-4AAD-B4D9-E8BCBDF3BCEB}"/>
              </a:ext>
            </a:extLst>
          </p:cNvPr>
          <p:cNvSpPr txBox="1"/>
          <p:nvPr/>
        </p:nvSpPr>
        <p:spPr>
          <a:xfrm>
            <a:off x="715617" y="609600"/>
            <a:ext cx="331994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Poisson’s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73A22786-5E96-483E-8105-0843BF538515}"/>
                  </a:ext>
                </a:extLst>
              </p:cNvPr>
              <p:cNvSpPr txBox="1"/>
              <p:nvPr/>
            </p:nvSpPr>
            <p:spPr>
              <a:xfrm>
                <a:off x="3710608" y="1430161"/>
                <a:ext cx="33362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8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sz="28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en-US" sz="28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sz="280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8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3A22786-5E96-483E-8105-0843BF538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608" y="1430161"/>
                <a:ext cx="333629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9DCBC409-020E-4496-BC63-74EB8F756435}"/>
                  </a:ext>
                </a:extLst>
              </p:cNvPr>
              <p:cNvSpPr txBox="1"/>
              <p:nvPr/>
            </p:nvSpPr>
            <p:spPr>
              <a:xfrm>
                <a:off x="3710608" y="2776943"/>
                <a:ext cx="44819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sz="28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pt-BR" sz="28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−4</m:t>
                    </m:r>
                    <m:r>
                      <a:rPr lang="en-US" sz="28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pt-BR" sz="28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8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accent4">
                        <a:lumMod val="75000"/>
                      </a:schemeClr>
                    </a:solidFill>
                  </a:rPr>
                  <a:t> … … … </a:t>
                </a:r>
                <a:r>
                  <a:rPr lang="en-US" sz="2800" dirty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(11)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CBC409-020E-4496-BC63-74EB8F756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608" y="2776943"/>
                <a:ext cx="4481933" cy="523220"/>
              </a:xfrm>
              <a:prstGeom prst="rect">
                <a:avLst/>
              </a:prstGeom>
              <a:blipFill>
                <a:blip r:embed="rId3"/>
                <a:stretch>
                  <a:fillRect t="-14118" r="-1633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3FB8A5A-B65D-43C6-BFFA-54268E248B03}"/>
              </a:ext>
            </a:extLst>
          </p:cNvPr>
          <p:cNvSpPr txBox="1"/>
          <p:nvPr/>
        </p:nvSpPr>
        <p:spPr>
          <a:xfrm>
            <a:off x="757555" y="2152021"/>
            <a:ext cx="2953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linearization,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9FE884C1-C0BA-46CB-A01D-BCDF2526B02A}"/>
                  </a:ext>
                </a:extLst>
              </p:cNvPr>
              <p:cNvSpPr txBox="1"/>
              <p:nvPr/>
            </p:nvSpPr>
            <p:spPr>
              <a:xfrm>
                <a:off x="711037" y="3752393"/>
                <a:ext cx="10989162" cy="590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substituting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pt-BR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a:rPr lang="en-US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sSup>
                          <m:sSupPr>
                            <m:ctrlPr>
                              <a:rPr lang="pt-BR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8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E = -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 </m:t>
                    </m:r>
                    <m:r>
                      <m:rPr>
                        <m:nor/>
                      </m:rPr>
                      <a: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e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= −</m:t>
                    </m:r>
                    <m:sSub>
                      <m:sSubPr>
                        <m:ctrlPr>
                          <a:rPr lang="pt-BR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m:rPr>
                        <m:nor/>
                      </m:rPr>
                      <a:rPr lang="en-US" sz="28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in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Eq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 (11) 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we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have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FE884C1-C0BA-46CB-A01D-BCDF2526B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37" y="3752393"/>
                <a:ext cx="10989162" cy="590162"/>
              </a:xfrm>
              <a:prstGeom prst="rect">
                <a:avLst/>
              </a:prstGeom>
              <a:blipFill>
                <a:blip r:embed="rId4"/>
                <a:stretch>
                  <a:fillRect l="-1165" t="-10417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42808AE0-7740-49B8-8AE7-624CFF7D5A54}"/>
                  </a:ext>
                </a:extLst>
              </p:cNvPr>
              <p:cNvSpPr/>
              <p:nvPr/>
            </p:nvSpPr>
            <p:spPr>
              <a:xfrm>
                <a:off x="3710609" y="4444257"/>
                <a:ext cx="6383799" cy="1222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pt-B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pt-BR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l-GR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sub>
                        <m:sup/>
                        <m:e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pt-BR" sz="28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r>
                                <a:rPr lang="en-US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pt-BR" sz="28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 sz="28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α</m:t>
                                  </m:r>
                                  <m:r>
                                    <a:rPr lang="en-US" sz="28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1 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pt-BR" sz="28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 ………(12)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2808AE0-7740-49B8-8AE7-624CFF7D5A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609" y="4444257"/>
                <a:ext cx="6383799" cy="12225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24943" y="5435938"/>
                <a:ext cx="39538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For 1-D…….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943" y="5435938"/>
                <a:ext cx="3953814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469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862885" y="6013513"/>
                <a:ext cx="77917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represents the charge of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electrons.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885" y="6013513"/>
                <a:ext cx="7791718" cy="523220"/>
              </a:xfrm>
              <a:prstGeom prst="rect">
                <a:avLst/>
              </a:prstGeom>
              <a:blipFill rotWithShape="0">
                <a:blip r:embed="rId8"/>
                <a:stretch>
                  <a:fillRect l="-1643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576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1551CD0B-B0E2-44C9-9370-2FD2D2C84BEF}"/>
                  </a:ext>
                </a:extLst>
              </p:cNvPr>
              <p:cNvSpPr/>
              <p:nvPr/>
            </p:nvSpPr>
            <p:spPr>
              <a:xfrm>
                <a:off x="437322" y="500295"/>
                <a:ext cx="91572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substituting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Eq. (12) is linearized as,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551CD0B-B0E2-44C9-9370-2FD2D2C84B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22" y="500295"/>
                <a:ext cx="9157252" cy="523220"/>
              </a:xfrm>
              <a:prstGeom prst="rect">
                <a:avLst/>
              </a:prstGeom>
              <a:blipFill>
                <a:blip r:embed="rId2"/>
                <a:stretch>
                  <a:fillRect l="-1398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328CE4CB-EBF1-49C8-A6E4-F6A845E6A269}"/>
                  </a:ext>
                </a:extLst>
              </p:cNvPr>
              <p:cNvSpPr/>
              <p:nvPr/>
            </p:nvSpPr>
            <p:spPr>
              <a:xfrm>
                <a:off x="3081232" y="1320153"/>
                <a:ext cx="5641096" cy="1198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24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pt-BR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pt-BR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l-GR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Sup>
                                <m:sSubSupPr>
                                  <m:ctrlPr>
                                    <a:rPr lang="en-US" sz="240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pt-BR" sz="240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∅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𝑘𝑢</m:t>
                                  </m:r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400" dirty="0">
                                  <a:solidFill>
                                    <a:srgbClr val="00B0F0"/>
                                  </a:solidFill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pt-BR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l-GR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α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28CE4CB-EBF1-49C8-A6E4-F6A845E6A2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232" y="1320153"/>
                <a:ext cx="5641096" cy="11986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8318AEAF-353F-47E2-B552-24886FB83AF7}"/>
                  </a:ext>
                </a:extLst>
              </p:cNvPr>
              <p:cNvSpPr txBox="1"/>
              <p:nvPr/>
            </p:nvSpPr>
            <p:spPr>
              <a:xfrm>
                <a:off x="543339" y="2703443"/>
                <a:ext cx="84507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multiplying and dividing above Eq. by</a:t>
                </a:r>
                <a:r>
                  <a:rPr lang="en-US" sz="28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we obtain,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18AEAF-353F-47E2-B552-24886FB83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39" y="2703443"/>
                <a:ext cx="8450711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1443" t="-11628" r="-144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BEDCF201-7768-4349-9705-2A0AD3AAEB43}"/>
                  </a:ext>
                </a:extLst>
              </p:cNvPr>
              <p:cNvSpPr/>
              <p:nvPr/>
            </p:nvSpPr>
            <p:spPr>
              <a:xfrm>
                <a:off x="3538311" y="3385643"/>
                <a:ext cx="4877553" cy="1198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l-GR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40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pt-BR" sz="240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400" dirty="0">
                                  <a:solidFill>
                                    <a:srgbClr val="7030A0"/>
                                  </a:solidFill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pt-BR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l-GR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α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EDCF201-7768-4349-9705-2A0AD3AAEB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311" y="3385643"/>
                <a:ext cx="4877553" cy="119866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CB4A0BB2-AD60-46CF-93EC-D6B25BB1745E}"/>
                  </a:ext>
                </a:extLst>
              </p:cNvPr>
              <p:cNvSpPr txBox="1"/>
              <p:nvPr/>
            </p:nvSpPr>
            <p:spPr>
              <a:xfrm>
                <a:off x="437322" y="4353182"/>
                <a:ext cx="3843745" cy="565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𝑝𝑒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800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pt-B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sSubSup>
                      <m:sSubSupPr>
                        <m:ctrlP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8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pt-BR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B4A0BB2-AD60-46CF-93EC-D6B25BB17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22" y="4353182"/>
                <a:ext cx="3843745" cy="565091"/>
              </a:xfrm>
              <a:prstGeom prst="rect">
                <a:avLst/>
              </a:prstGeom>
              <a:blipFill rotWithShape="0">
                <a:blip r:embed="rId6"/>
                <a:stretch>
                  <a:fillRect l="-3333" t="-9677" r="-317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0B148143-24E4-4D54-935D-67D0EB83B3FE}"/>
                  </a:ext>
                </a:extLst>
              </p:cNvPr>
              <p:cNvSpPr/>
              <p:nvPr/>
            </p:nvSpPr>
            <p:spPr>
              <a:xfrm>
                <a:off x="3348484" y="5125214"/>
                <a:ext cx="6246089" cy="12261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effectLst>
                <a:softEdge rad="63500"/>
              </a:effec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pt-B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l-G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pt-BR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𝑘𝑢</m:t>
                                  </m:r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400" dirty="0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pt-BR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l-GR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α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B148143-24E4-4D54-935D-67D0EB83B3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484" y="5125214"/>
                <a:ext cx="6246089" cy="122610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effectLst>
                <a:softEdge rad="635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80C792E-3EC6-4ED7-8F29-2BE7040FDD46}"/>
              </a:ext>
            </a:extLst>
          </p:cNvPr>
          <p:cNvSpPr txBox="1"/>
          <p:nvPr/>
        </p:nvSpPr>
        <p:spPr>
          <a:xfrm>
            <a:off x="9278903" y="5306250"/>
            <a:ext cx="213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… … (13)</a:t>
            </a:r>
          </a:p>
        </p:txBody>
      </p:sp>
    </p:spTree>
    <p:extLst>
      <p:ext uri="{BB962C8B-B14F-4D97-AF65-F5344CB8AC3E}">
        <p14:creationId xmlns:p14="http://schemas.microsoft.com/office/powerpoint/2010/main" val="371136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208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Kinetic Theory (Part 2)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 Theory</dc:title>
  <dc:creator>Admin</dc:creator>
  <cp:lastModifiedBy>pu</cp:lastModifiedBy>
  <cp:revision>49</cp:revision>
  <dcterms:created xsi:type="dcterms:W3CDTF">2020-04-29T10:45:54Z</dcterms:created>
  <dcterms:modified xsi:type="dcterms:W3CDTF">2020-05-01T11:55:23Z</dcterms:modified>
</cp:coreProperties>
</file>